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12"/>
  </p:notesMasterIdLst>
  <p:sldIdLst>
    <p:sldId id="1079" r:id="rId2"/>
    <p:sldId id="1103" r:id="rId3"/>
    <p:sldId id="1115" r:id="rId4"/>
    <p:sldId id="1104" r:id="rId5"/>
    <p:sldId id="1105" r:id="rId6"/>
    <p:sldId id="1106" r:id="rId7"/>
    <p:sldId id="1107" r:id="rId8"/>
    <p:sldId id="1112" r:id="rId9"/>
    <p:sldId id="1113" r:id="rId10"/>
    <p:sldId id="1108" r:id="rId11"/>
  </p:sldIdLst>
  <p:sldSz cx="12192000" cy="6858000"/>
  <p:notesSz cx="6799263" cy="9875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72" userDrawn="1">
          <p15:clr>
            <a:srgbClr val="A4A3A4"/>
          </p15:clr>
        </p15:guide>
        <p15:guide id="2" pos="4067" userDrawn="1">
          <p15:clr>
            <a:srgbClr val="A4A3A4"/>
          </p15:clr>
        </p15:guide>
        <p15:guide id="3" orient="horz" pos="145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урджиев Андрей Гурамович" initials="ГАГ" lastIdx="15" clrIdx="0">
    <p:extLst/>
  </p:cmAuthor>
  <p:cmAuthor id="2" name="Коренев Денис Николаевич" initials="КДН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FA"/>
    <a:srgbClr val="FFFBEF"/>
    <a:srgbClr val="FFF4D1"/>
    <a:srgbClr val="DEA900"/>
    <a:srgbClr val="FFD966"/>
    <a:srgbClr val="FFD201"/>
    <a:srgbClr val="EAB200"/>
    <a:srgbClr val="FFC611"/>
    <a:srgbClr val="EEB5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55" autoAdjust="0"/>
    <p:restoredTop sz="94660"/>
  </p:normalViewPr>
  <p:slideViewPr>
    <p:cSldViewPr snapToGrid="0">
      <p:cViewPr>
        <p:scale>
          <a:sx n="54" d="100"/>
          <a:sy n="54" d="100"/>
        </p:scale>
        <p:origin x="-114" y="-450"/>
      </p:cViewPr>
      <p:guideLst>
        <p:guide orient="horz" pos="572"/>
        <p:guide orient="horz" pos="1457"/>
        <p:guide pos="40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6347" cy="4955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1342" y="4"/>
            <a:ext cx="2946347" cy="4955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B229D-3465-4954-8259-78D5E7BD9D9A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7" y="4752751"/>
            <a:ext cx="5439410" cy="38886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0333"/>
            <a:ext cx="2946347" cy="495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1342" y="9380333"/>
            <a:ext cx="2946347" cy="495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45AD2-CD1B-489D-B813-8A146AE1BA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191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45AD2-CD1B-489D-B813-8A146AE1BA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134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45AD2-CD1B-489D-B813-8A146AE1BA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995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45AD2-CD1B-489D-B813-8A146AE1BA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395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45AD2-CD1B-489D-B813-8A146AE1BA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395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sn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BD1E7D1-533E-4378-BE09-2936213F9D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075" y="368300"/>
            <a:ext cx="1011938" cy="33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6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A6629-F0A2-4FBF-A58B-1575E812BD74}" type="datetime1">
              <a:rPr lang="ru-RU" smtClean="0"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685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52B5B2D2-F040-40CB-9916-8435755AC021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 rot="10800000" flipV="1">
            <a:off x="3309" y="6318001"/>
            <a:ext cx="540000" cy="540000"/>
          </a:xfrm>
          <a:prstGeom prst="rect">
            <a:avLst/>
          </a:prstGeom>
          <a:solidFill>
            <a:srgbClr val="FAD200"/>
          </a:solidFill>
          <a:ln w="9525" algn="ctr">
            <a:noFill/>
            <a:miter lim="800000"/>
            <a:headEnd/>
            <a:tailEnd/>
          </a:ln>
        </p:spPr>
        <p:txBody>
          <a:bodyPr wrap="none" lIns="97718" tIns="48860" rIns="97718" bIns="48860" anchor="ctr"/>
          <a:lstStyle/>
          <a:p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9BBD338F-8E09-4F68-B7E9-C207A2FDEA56}"/>
              </a:ext>
            </a:extLst>
          </p:cNvPr>
          <p:cNvSpPr txBox="1">
            <a:spLocks/>
          </p:cNvSpPr>
          <p:nvPr userDrawn="1"/>
        </p:nvSpPr>
        <p:spPr>
          <a:xfrm>
            <a:off x="36552" y="6420186"/>
            <a:ext cx="462154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10A0DD-03E8-418E-9CCE-E0D41FE630AA}" type="slidenum">
              <a:rPr lang="ru-RU" sz="1400" smtClean="0"/>
              <a:pPr/>
              <a:t>‹#›</a:t>
            </a:fld>
            <a:endParaRPr lang="ru-RU" sz="14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7B25DC2-89E6-4DD4-ADB1-08EC4727B5F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075" y="368300"/>
            <a:ext cx="1011938" cy="33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31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2" b="6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471F838-C4AB-4647-96A5-5A3465092A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32"/>
            <a:ext cx="1219114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12191140" cy="5943600"/>
          </a:xfrm>
          <a:prstGeom prst="rect">
            <a:avLst/>
          </a:prstGeom>
          <a:solidFill>
            <a:srgbClr val="FED10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55820" y="3463946"/>
            <a:ext cx="756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221E20"/>
                </a:solidFill>
                <a:ea typeface="Segoe UI Emoji" panose="020B0502040204020203" pitchFamily="34" charset="0"/>
              </a:rPr>
              <a:t>202</a:t>
            </a:r>
            <a:r>
              <a:rPr lang="en-US" sz="1200" b="1" dirty="0" smtClean="0">
                <a:solidFill>
                  <a:srgbClr val="221E20"/>
                </a:solidFill>
                <a:ea typeface="Segoe UI Emoji" panose="020B0502040204020203" pitchFamily="34" charset="0"/>
              </a:rPr>
              <a:t>3</a:t>
            </a:r>
            <a:r>
              <a:rPr lang="ru-RU" sz="1200" b="1" dirty="0" smtClean="0">
                <a:solidFill>
                  <a:srgbClr val="221E20"/>
                </a:solidFill>
                <a:ea typeface="Segoe UI Emoji" panose="020B0502040204020203" pitchFamily="34" charset="0"/>
              </a:rPr>
              <a:t> год</a:t>
            </a:r>
            <a:endParaRPr lang="ru-RU" sz="1200" b="1" dirty="0">
              <a:solidFill>
                <a:srgbClr val="221E20"/>
              </a:solidFill>
              <a:ea typeface="Segoe UI Emoji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797" y="1797784"/>
            <a:ext cx="4038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221E20"/>
                </a:solidFill>
                <a:ea typeface="Segoe UI Black" panose="020B0A02040204020203" pitchFamily="34" charset="0"/>
              </a:rPr>
              <a:t>1</a:t>
            </a:r>
            <a:r>
              <a:rPr lang="ru-RU" sz="2000" b="1" dirty="0" smtClean="0">
                <a:solidFill>
                  <a:srgbClr val="221E20"/>
                </a:solidFill>
                <a:ea typeface="Segoe UI Black" panose="020B0A02040204020203" pitchFamily="34" charset="0"/>
              </a:rPr>
              <a:t>. Организация претензионной работы.</a:t>
            </a:r>
          </a:p>
          <a:p>
            <a:pPr algn="ctr"/>
            <a:r>
              <a:rPr lang="ru-RU" sz="2000" b="1" dirty="0" smtClean="0">
                <a:solidFill>
                  <a:srgbClr val="221E20"/>
                </a:solidFill>
                <a:ea typeface="Segoe UI Black" panose="020B0A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8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53"/>
          <a:stretch/>
        </p:blipFill>
        <p:spPr>
          <a:xfrm>
            <a:off x="2734002" y="-231494"/>
            <a:ext cx="9442565" cy="72168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39897" y="3483980"/>
            <a:ext cx="7531258" cy="3374020"/>
          </a:xfrm>
          <a:prstGeom prst="rect">
            <a:avLst/>
          </a:prstGeom>
          <a:solidFill>
            <a:srgbClr val="FED10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39897" y="5712785"/>
            <a:ext cx="75122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rgbClr val="221E2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2677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5418" y="809433"/>
            <a:ext cx="11134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ОРГАНИЗАЦИЯ ПРЕТЕНЗИОННО-ИСКОВОЙ РАБОТЫ</a:t>
            </a:r>
            <a:endParaRPr lang="ru-RU" sz="2800" b="1" cap="all" dirty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867833" y="1871331"/>
            <a:ext cx="10629900" cy="405029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7200" dirty="0" smtClean="0">
                <a:solidFill>
                  <a:srgbClr val="EAB200"/>
                </a:solidFill>
              </a:rPr>
              <a:t>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6400" dirty="0" smtClean="0"/>
          </a:p>
          <a:p>
            <a:pPr algn="just">
              <a:buFont typeface="Wingdings" panose="05000000000000000000" pitchFamily="2" charset="2"/>
              <a:buChar char="q"/>
            </a:pPr>
            <a:endParaRPr lang="ru-RU" sz="4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48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67833" y="762371"/>
            <a:ext cx="1885315" cy="53051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419" y="5913137"/>
            <a:ext cx="11134723" cy="5973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РЕГУЛИРОВАНИЕ ПИР: </a:t>
            </a:r>
            <a:endParaRPr lang="ru-RU" sz="12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Стандарт о ПИР;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Положения о структурных </a:t>
            </a:r>
            <a:r>
              <a:rPr lang="ru-RU" sz="1200" i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подразделениях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418" y="4243757"/>
            <a:ext cx="11134724" cy="589628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1">
                  <a:lumMod val="45000"/>
                  <a:lumOff val="55000"/>
                </a:schemeClr>
              </a:gs>
              <a:gs pos="60000">
                <a:schemeClr val="accent1">
                  <a:lumMod val="20000"/>
                  <a:lumOff val="80000"/>
                </a:schemeClr>
              </a:gs>
              <a:gs pos="97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ПРЕТЕНЗИОННО-ИСКОВАЯ РАБОТА (ПИР) </a:t>
            </a:r>
            <a:r>
              <a:rPr lang="ru-RU" sz="14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деятельность по защите прав и законных интересов Компании, проводимая </a:t>
            </a:r>
            <a:r>
              <a:rPr lang="ru-RU" sz="140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результатам предпретензионной работы </a:t>
            </a:r>
            <a:r>
              <a:rPr lang="ru-RU" sz="14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включающая следующие этапы: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5418" y="1381056"/>
            <a:ext cx="11134724" cy="1347483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99000">
                <a:schemeClr val="accent1">
                  <a:lumMod val="45000"/>
                  <a:lumOff val="55000"/>
                </a:schemeClr>
              </a:gs>
              <a:gs pos="66000">
                <a:schemeClr val="accent1">
                  <a:lumMod val="20000"/>
                  <a:lumOff val="80000"/>
                </a:schemeClr>
              </a:gs>
              <a:gs pos="84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just"/>
            <a:r>
              <a:rPr lang="ru-RU" sz="150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ПРЕДПРЕТЕНЗИОННАЯ РАБОТА </a:t>
            </a:r>
            <a:r>
              <a:rPr lang="ru-RU" sz="15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ru-RU" sz="150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самостоятельный этап, относящийся к компетенции профильных бизнес-подразделений) - </a:t>
            </a:r>
            <a:r>
              <a:rPr lang="ru-RU" sz="15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деятельность по контролю за исполнением договора: выявление фактов неисполнения контрагентом обязательств, осуществление действий, направленных на устранение выявленных недостатков и фиксацию фактов нарушений.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5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!!! </a:t>
            </a:r>
            <a:r>
              <a:rPr lang="ru-RU" sz="1500" b="1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Ключевой этап</a:t>
            </a:r>
            <a:r>
              <a:rPr lang="ru-RU" sz="15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от качества проведения которого зависит исход претензионно-исковой работы в пользу Компании.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15417" y="4927571"/>
            <a:ext cx="3828541" cy="922536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1">
                  <a:lumMod val="45000"/>
                  <a:lumOff val="55000"/>
                </a:schemeClr>
              </a:gs>
              <a:gs pos="60000">
                <a:schemeClr val="accent1">
                  <a:lumMod val="20000"/>
                  <a:lumOff val="80000"/>
                </a:schemeClr>
              </a:gs>
              <a:gs pos="97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1. ПРЕТЕНЗИОННАЯ РАБОТА -</a:t>
            </a:r>
            <a:r>
              <a:rPr lang="ru-RU" sz="14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подготовка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согласование, подписание, направление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претензии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Контрагенту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или ответа на его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претензию.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614102" y="4922938"/>
            <a:ext cx="2338436" cy="911591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1">
                  <a:lumMod val="45000"/>
                  <a:lumOff val="55000"/>
                </a:schemeClr>
              </a:gs>
              <a:gs pos="60000">
                <a:schemeClr val="accent1">
                  <a:lumMod val="20000"/>
                  <a:lumOff val="80000"/>
                </a:schemeClr>
              </a:gs>
              <a:gs pos="97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2. ИСКОВАЯ РАБОТА -</a:t>
            </a:r>
            <a:r>
              <a:rPr lang="ru-RU" sz="14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подготовка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согласование, направление иска в суд, сопровождение дела в суде.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122681" y="4919471"/>
            <a:ext cx="4627461" cy="915057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1">
                  <a:lumMod val="45000"/>
                  <a:lumOff val="55000"/>
                </a:schemeClr>
              </a:gs>
              <a:gs pos="60000">
                <a:schemeClr val="accent1">
                  <a:lumMod val="20000"/>
                  <a:lumOff val="80000"/>
                </a:schemeClr>
              </a:gs>
              <a:gs pos="97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3. РАБОТА ПО ИСПОЛНЕНИЮ ИСПОЛНИТЕЛЬНЫХ ДОКУМЕНТОВ -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организация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и/или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контроль исполнения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исполнительных документов в добровольном порядке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или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исполнительном производстве.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15418" y="2807147"/>
            <a:ext cx="11134724" cy="13470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Europe"/>
              </a:rPr>
              <a:t>РЕГУЛИРОВАНИЕ ПРЕДПРЕТЕНЗИОННОЙ РАБОТЫ:</a:t>
            </a:r>
            <a:r>
              <a:rPr lang="ru-RU" sz="1400" b="1" dirty="0" smtClean="0">
                <a:solidFill>
                  <a:schemeClr val="tx1"/>
                </a:solidFill>
                <a:latin typeface="Europe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b="1" i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ЛНД </a:t>
            </a:r>
            <a:r>
              <a:rPr lang="ru-RU" sz="1200" b="1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направлению деятельности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(напр., Положение Компании «Порядок управления обязательствами по договорам поставки материально-технических ресурсов, выполнения работ, оказания услуг» № П2-08 Р-0387);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300" b="1" i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Стандарт Компании «Сопровождение претензионно-исковой </a:t>
            </a:r>
            <a:r>
              <a:rPr lang="ru-RU" sz="1300" b="1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работы» № П3-06 Р-0003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версия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 изм. 2, утвержденный Приказом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ПАО «НК «Роснефть»  от  01.08.2019 г. № 409 с изм., внесенными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Приказом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ПАО «НК «Роснефть» от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24.05.2023 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№ 219 (пункты </a:t>
            </a:r>
            <a:r>
              <a:rPr lang="ru-RU" sz="120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4.1.1.- 4.1.6, далее – Стандарт о ПИР); </a:t>
            </a:r>
            <a:endParaRPr lang="ru-RU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b="1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Положения о структурных </a:t>
            </a:r>
            <a:r>
              <a:rPr lang="ru-RU" sz="1200" b="1" i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подразделениях</a:t>
            </a:r>
            <a:r>
              <a:rPr lang="ru-RU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632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700" y="883231"/>
            <a:ext cx="10642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ПРЕДПРЕТЕНЗИОННАЯ РАБОТА</a:t>
            </a:r>
            <a:endParaRPr lang="ru-RU" sz="1400" b="1" dirty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8711" y="883231"/>
            <a:ext cx="1885315" cy="53051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91780" y="1527265"/>
            <a:ext cx="10584142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7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Своевременное </a:t>
            </a:r>
            <a:r>
              <a:rPr lang="ru-RU" sz="1700" b="1" dirty="0">
                <a:latin typeface="Segoe UI" panose="020B0502040204020203" pitchFamily="34" charset="0"/>
                <a:cs typeface="Segoe UI" panose="020B0502040204020203" pitchFamily="34" charset="0"/>
              </a:rPr>
              <a:t>совершение куратором договора достаточного круга юридически значимых действий </a:t>
            </a:r>
            <a:r>
              <a:rPr lang="ru-RU" sz="1700" dirty="0">
                <a:latin typeface="Segoe UI" panose="020B0502040204020203" pitchFamily="34" charset="0"/>
                <a:cs typeface="Segoe UI" panose="020B0502040204020203" pitchFamily="34" charset="0"/>
              </a:rPr>
              <a:t>в процессе предпретензионной / претензионной работы </a:t>
            </a:r>
            <a:r>
              <a:rPr lang="ru-RU" sz="1700" b="1" dirty="0">
                <a:latin typeface="Segoe UI" panose="020B0502040204020203" pitchFamily="34" charset="0"/>
                <a:cs typeface="Segoe UI" panose="020B0502040204020203" pitchFamily="34" charset="0"/>
              </a:rPr>
              <a:t>является необходимым условием для</a:t>
            </a:r>
            <a:r>
              <a:rPr lang="ru-RU" sz="1700" dirty="0">
                <a:latin typeface="Segoe UI" panose="020B0502040204020203" pitchFamily="34" charset="0"/>
                <a:cs typeface="Segoe UI" panose="020B0502040204020203" pitchFamily="34" charset="0"/>
              </a:rPr>
              <a:t> последующего </a:t>
            </a:r>
            <a:r>
              <a:rPr lang="ru-RU" sz="1700" b="1" dirty="0">
                <a:latin typeface="Segoe UI" panose="020B0502040204020203" pitchFamily="34" charset="0"/>
                <a:cs typeface="Segoe UI" panose="020B0502040204020203" pitchFamily="34" charset="0"/>
              </a:rPr>
              <a:t>положительного для Компании исхода судебного спора </a:t>
            </a:r>
            <a:r>
              <a:rPr lang="ru-RU" sz="1700" dirty="0">
                <a:latin typeface="Segoe UI" panose="020B0502040204020203" pitchFamily="34" charset="0"/>
                <a:cs typeface="Segoe UI" panose="020B0502040204020203" pitchFamily="34" charset="0"/>
              </a:rPr>
              <a:t>(в случае его возникновения).</a:t>
            </a:r>
          </a:p>
          <a:p>
            <a:pPr algn="just">
              <a:spcBef>
                <a:spcPts val="300"/>
              </a:spcBef>
            </a:pP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Например, 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куратору 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договора необходимо надлежащим образом зафиксировать объем обязательства, исполненного контрагентом до расторжения договора (особенно важное значение это имеет для 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подрядных споров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), обеспечить документальную фиксацию размера убытков, причиненных Компании в связи с нарушением ее контрагентом договорных обязательств, и т.п.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91780" y="3727867"/>
            <a:ext cx="10584142" cy="2739808"/>
          </a:xfrm>
          <a:prstGeom prst="rect">
            <a:avLst/>
          </a:prstGeom>
          <a:noFill/>
          <a:ln>
            <a:solidFill>
              <a:srgbClr val="FFE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5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Пример: дело </a:t>
            </a:r>
            <a:r>
              <a:rPr lang="ru-RU" sz="145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№ А51-10387/2021 </a:t>
            </a:r>
            <a:r>
              <a:rPr lang="ru-RU" sz="145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(подрядный спор)</a:t>
            </a:r>
            <a:endParaRPr lang="ru-RU" sz="145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ru-RU" sz="1450" b="1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Фабула дела: </a:t>
            </a:r>
            <a:r>
              <a:rPr lang="ru-RU" sz="145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ОГ </a:t>
            </a:r>
            <a:r>
              <a:rPr lang="ru-RU" sz="145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отказалось от договоров подряда в одностороннем порядке в связи с нарушением подрядчиком сроков выполнения работ и неустранением недостатков в фактически выполненных работах. Подрядчик обратился с иском о взыскании с ОГ задолженности по оплате работ</a:t>
            </a:r>
            <a:r>
              <a:rPr lang="ru-RU" sz="145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algn="just">
              <a:spcBef>
                <a:spcPts val="300"/>
              </a:spcBef>
            </a:pPr>
            <a:r>
              <a:rPr lang="ru-RU" sz="1450" b="1" u="sng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Ошибки</a:t>
            </a:r>
            <a:r>
              <a:rPr lang="ru-RU" sz="1450" b="1" u="sng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допущенные ОГ в ходе </a:t>
            </a:r>
            <a:r>
              <a:rPr lang="ru-RU" sz="1450" b="1" u="sng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предпретензионной </a:t>
            </a:r>
            <a:r>
              <a:rPr lang="ru-RU" sz="1450" b="1" u="sng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работы:</a:t>
            </a:r>
            <a:r>
              <a:rPr lang="ru-RU" sz="145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45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после направления отказов от договоров надлежащим образом не зафиксирован объем и качество фактически выполненных подрядчиком работ; привлечены другие подрядчики для продолжения выполнения работ на объекте без раздельного учета объема работ, выполненных прежним и новыми подрядчиками.</a:t>
            </a:r>
          </a:p>
          <a:p>
            <a:pPr algn="just"/>
            <a:r>
              <a:rPr lang="ru-RU" sz="145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Данные ошибки привели к признанию судом требований подрядчика правомерными ввиду недоказанности наличия недостатков в выполненных подрядчиком работах и, соответственно, несения заказчиком расходов на устранение данных недостатков</a:t>
            </a:r>
            <a:r>
              <a:rPr lang="ru-RU" sz="1450" dirty="0" smtClean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145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2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7833" y="809433"/>
            <a:ext cx="10882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МАТРИЦА ВЗАИМОДЕЙСТВИЯ УЧАСТНИКОВ </a:t>
            </a:r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ПРИ ИНИЦИИРОВАНИИ </a:t>
            </a:r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И </a:t>
            </a:r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ВЕДЕНИИ </a:t>
            </a:r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ПРЕТЕНЗИОННОЙ РАБОТЫ </a:t>
            </a:r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отношении </a:t>
            </a:r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Контрагента</a:t>
            </a:r>
            <a:endParaRPr lang="ru-RU" sz="2000" b="1" cap="all" dirty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867833" y="1871331"/>
            <a:ext cx="10629900" cy="405029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7200" dirty="0" smtClean="0">
                <a:solidFill>
                  <a:srgbClr val="EAB200"/>
                </a:solidFill>
              </a:rPr>
              <a:t>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6400" dirty="0" smtClean="0"/>
          </a:p>
          <a:p>
            <a:pPr algn="just">
              <a:buFont typeface="Wingdings" panose="05000000000000000000" pitchFamily="2" charset="2"/>
              <a:buChar char="q"/>
            </a:pPr>
            <a:endParaRPr lang="ru-RU" sz="4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48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67833" y="762371"/>
            <a:ext cx="1885315" cy="53051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1160755" y="2237160"/>
            <a:ext cx="2370945" cy="358433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Факт нарушения договора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129954" y="2240030"/>
            <a:ext cx="2264346" cy="36658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Предпретензионная работа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1160831" y="2902396"/>
            <a:ext cx="2358187" cy="52960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Уведомление уполномоченного руководителя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1168678" y="3907646"/>
            <a:ext cx="1389714" cy="1187244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Решение об </a:t>
            </a:r>
            <a:r>
              <a:rPr lang="ru-RU" sz="1200" b="1" dirty="0" smtClean="0">
                <a:solidFill>
                  <a:schemeClr val="tx1"/>
                </a:solidFill>
              </a:rPr>
              <a:t>инициировании</a:t>
            </a:r>
            <a:r>
              <a:rPr lang="ru-RU" sz="1200" dirty="0" smtClean="0">
                <a:solidFill>
                  <a:schemeClr val="tx1"/>
                </a:solidFill>
              </a:rPr>
              <a:t> претензионной работы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2928206" y="3907861"/>
            <a:ext cx="1403777" cy="1193535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Решение об </a:t>
            </a:r>
            <a:r>
              <a:rPr lang="ru-RU" sz="1200" b="1" dirty="0" smtClean="0">
                <a:solidFill>
                  <a:schemeClr val="tx1"/>
                </a:solidFill>
              </a:rPr>
              <a:t>отложении</a:t>
            </a:r>
            <a:r>
              <a:rPr lang="ru-RU" sz="1200" dirty="0" smtClean="0">
                <a:solidFill>
                  <a:schemeClr val="tx1"/>
                </a:solidFill>
              </a:rPr>
              <a:t> инициирования претензионной работы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4700426" y="3896873"/>
            <a:ext cx="1378743" cy="1208574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Решение об </a:t>
            </a:r>
            <a:r>
              <a:rPr lang="ru-RU" sz="1200" b="1" dirty="0" smtClean="0">
                <a:solidFill>
                  <a:schemeClr val="tx1"/>
                </a:solidFill>
              </a:rPr>
              <a:t>отказе</a:t>
            </a:r>
            <a:r>
              <a:rPr lang="ru-RU" sz="1200" dirty="0" smtClean="0">
                <a:solidFill>
                  <a:schemeClr val="tx1"/>
                </a:solidFill>
              </a:rPr>
              <a:t> в инициировании претензионной работы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1168676" y="5507346"/>
            <a:ext cx="2503986" cy="895851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Служебная записка об инициировании претензионной работы с приложением проекта претензии и подтверждающих документов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4066497" y="5515361"/>
            <a:ext cx="1752962" cy="887836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Правовая экспертиза материалов/запрос доп. материалов и информации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7" name="Блок-схема: альтернативный процесс 26"/>
          <p:cNvSpPr/>
          <p:nvPr/>
        </p:nvSpPr>
        <p:spPr>
          <a:xfrm>
            <a:off x="6372389" y="5485724"/>
            <a:ext cx="1700397" cy="887836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Подготовка и согласование проекта претензии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0" name="Блок-схема: альтернативный процесс 29"/>
          <p:cNvSpPr/>
          <p:nvPr/>
        </p:nvSpPr>
        <p:spPr>
          <a:xfrm>
            <a:off x="6415248" y="3410248"/>
            <a:ext cx="1700810" cy="1721465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Решение о </a:t>
            </a:r>
            <a:r>
              <a:rPr lang="ru-RU" sz="1200" b="1" dirty="0" smtClean="0">
                <a:solidFill>
                  <a:schemeClr val="tx1"/>
                </a:solidFill>
              </a:rPr>
              <a:t>прекращении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</a:rPr>
              <a:t>претензионной</a:t>
            </a:r>
            <a:r>
              <a:rPr lang="ru-RU" sz="1200" dirty="0" smtClean="0">
                <a:solidFill>
                  <a:schemeClr val="tx1"/>
                </a:solidFill>
              </a:rPr>
              <a:t> работы по основаниям, предусмотренным </a:t>
            </a:r>
            <a:r>
              <a:rPr lang="ru-RU" sz="1200" dirty="0" err="1" smtClean="0">
                <a:solidFill>
                  <a:schemeClr val="tx1"/>
                </a:solidFill>
              </a:rPr>
              <a:t>пп</a:t>
            </a:r>
            <a:r>
              <a:rPr lang="ru-RU" sz="1200" dirty="0" smtClean="0">
                <a:solidFill>
                  <a:schemeClr val="tx1"/>
                </a:solidFill>
              </a:rPr>
              <a:t>. а, б, д-з п. 3.2.8 Стандарт о </a:t>
            </a:r>
            <a:r>
              <a:rPr lang="ru-RU" sz="1200" dirty="0" smtClean="0">
                <a:solidFill>
                  <a:schemeClr val="tx1"/>
                </a:solidFill>
                <a:cs typeface="Segoe UI" panose="020B0502040204020203" pitchFamily="34" charset="0"/>
              </a:rPr>
              <a:t>ПИР.</a:t>
            </a:r>
            <a:endParaRPr lang="ru-RU" sz="1200" dirty="0">
              <a:solidFill>
                <a:schemeClr val="tx1"/>
              </a:solidFill>
              <a:cs typeface="Segoe UI" panose="020B0502040204020203" pitchFamily="34" charset="0"/>
            </a:endParaRP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7674180" y="1742963"/>
            <a:ext cx="1387099" cy="34202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Куратор договора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9089337" y="1742963"/>
            <a:ext cx="1387736" cy="342021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Уполномоченный руководитель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5" name="Блок-схема: альтернативный процесс 34"/>
          <p:cNvSpPr/>
          <p:nvPr/>
        </p:nvSpPr>
        <p:spPr>
          <a:xfrm>
            <a:off x="10503832" y="1744383"/>
            <a:ext cx="1387736" cy="340601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Юридическая служба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8405711" y="5476702"/>
            <a:ext cx="1621483" cy="91311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Направление претензии Контрагенту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" name="Блок-схема: альтернативный процесс 40"/>
          <p:cNvSpPr/>
          <p:nvPr/>
        </p:nvSpPr>
        <p:spPr>
          <a:xfrm>
            <a:off x="10360119" y="5476701"/>
            <a:ext cx="1539274" cy="919401"/>
          </a:xfrm>
          <a:prstGeom prst="flowChartAlternateProcess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Претензия удовлетворена. Претензионная работа завершена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3" name="Блок-схема: альтернативный процесс 42"/>
          <p:cNvSpPr/>
          <p:nvPr/>
        </p:nvSpPr>
        <p:spPr>
          <a:xfrm>
            <a:off x="8387679" y="3396324"/>
            <a:ext cx="1679220" cy="1767638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Решение об </a:t>
            </a:r>
            <a:r>
              <a:rPr lang="ru-RU" sz="1200" b="1" dirty="0" smtClean="0">
                <a:solidFill>
                  <a:schemeClr val="tx1"/>
                </a:solidFill>
              </a:rPr>
              <a:t>инициировании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</a:rPr>
              <a:t>исковой</a:t>
            </a:r>
            <a:r>
              <a:rPr lang="ru-RU" sz="1200" dirty="0" smtClean="0">
                <a:solidFill>
                  <a:schemeClr val="tx1"/>
                </a:solidFill>
              </a:rPr>
              <a:t> работы в связи с неудовлетворением претензии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4" name="Блок-схема: альтернативный процесс 43"/>
          <p:cNvSpPr/>
          <p:nvPr/>
        </p:nvSpPr>
        <p:spPr>
          <a:xfrm>
            <a:off x="10360119" y="3396324"/>
            <a:ext cx="1544804" cy="1756702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Решение об </a:t>
            </a:r>
            <a:r>
              <a:rPr lang="ru-RU" sz="1200" b="1" dirty="0" smtClean="0">
                <a:solidFill>
                  <a:schemeClr val="tx1"/>
                </a:solidFill>
              </a:rPr>
              <a:t>урегулировании</a:t>
            </a:r>
            <a:r>
              <a:rPr lang="ru-RU" sz="1200" dirty="0" smtClean="0">
                <a:solidFill>
                  <a:schemeClr val="tx1"/>
                </a:solidFill>
              </a:rPr>
              <a:t> претензионных </a:t>
            </a:r>
            <a:r>
              <a:rPr lang="ru-RU" sz="1200" b="1" dirty="0" smtClean="0">
                <a:solidFill>
                  <a:schemeClr val="tx1"/>
                </a:solidFill>
              </a:rPr>
              <a:t>требований</a:t>
            </a:r>
            <a:r>
              <a:rPr lang="ru-RU" sz="1200" dirty="0" smtClean="0">
                <a:solidFill>
                  <a:schemeClr val="tx1"/>
                </a:solidFill>
              </a:rPr>
              <a:t> в досудебном порядке или о прекращении претензионной работы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1863535" y="5153025"/>
            <a:ext cx="0" cy="3489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10048554" y="5136799"/>
            <a:ext cx="495612" cy="72291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36" idx="0"/>
          </p:cNvCxnSpPr>
          <p:nvPr/>
        </p:nvCxnSpPr>
        <p:spPr>
          <a:xfrm flipH="1" flipV="1">
            <a:off x="9207299" y="5151442"/>
            <a:ext cx="9154" cy="3252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14" idx="2"/>
            <a:endCxn id="19" idx="0"/>
          </p:cNvCxnSpPr>
          <p:nvPr/>
        </p:nvCxnSpPr>
        <p:spPr>
          <a:xfrm>
            <a:off x="2339925" y="3432005"/>
            <a:ext cx="3049873" cy="4648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110" idx="1"/>
            <a:endCxn id="14" idx="3"/>
          </p:cNvCxnSpPr>
          <p:nvPr/>
        </p:nvCxnSpPr>
        <p:spPr>
          <a:xfrm flipH="1">
            <a:off x="3519018" y="3163895"/>
            <a:ext cx="525568" cy="33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1863535" y="1952520"/>
            <a:ext cx="741" cy="2682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3" idx="3"/>
            <a:endCxn id="11" idx="1"/>
          </p:cNvCxnSpPr>
          <p:nvPr/>
        </p:nvCxnSpPr>
        <p:spPr>
          <a:xfrm>
            <a:off x="3531700" y="2416377"/>
            <a:ext cx="598254" cy="69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11" idx="2"/>
          </p:cNvCxnSpPr>
          <p:nvPr/>
        </p:nvCxnSpPr>
        <p:spPr>
          <a:xfrm>
            <a:off x="5262127" y="2606619"/>
            <a:ext cx="0" cy="2957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3714750" y="5894259"/>
            <a:ext cx="32983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V="1">
            <a:off x="5828176" y="5104228"/>
            <a:ext cx="775814" cy="7554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5841311" y="5859718"/>
            <a:ext cx="46767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8104250" y="5894259"/>
            <a:ext cx="283429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V="1">
            <a:off x="10041522" y="5861561"/>
            <a:ext cx="329334" cy="420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endCxn id="16" idx="0"/>
          </p:cNvCxnSpPr>
          <p:nvPr/>
        </p:nvCxnSpPr>
        <p:spPr>
          <a:xfrm flipH="1">
            <a:off x="1863535" y="3433571"/>
            <a:ext cx="474857" cy="4740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14" idx="2"/>
            <a:endCxn id="18" idx="0"/>
          </p:cNvCxnSpPr>
          <p:nvPr/>
        </p:nvCxnSpPr>
        <p:spPr>
          <a:xfrm>
            <a:off x="2339925" y="3432005"/>
            <a:ext cx="1290170" cy="4758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Блок-схема: альтернативный процесс 109"/>
          <p:cNvSpPr/>
          <p:nvPr/>
        </p:nvSpPr>
        <p:spPr>
          <a:xfrm>
            <a:off x="4044586" y="2901714"/>
            <a:ext cx="2327803" cy="52436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Факт нарушения не устранен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1" name="Блок-схема: альтернативный процесс 120"/>
          <p:cNvSpPr/>
          <p:nvPr/>
        </p:nvSpPr>
        <p:spPr>
          <a:xfrm>
            <a:off x="1168676" y="1613874"/>
            <a:ext cx="2660374" cy="358433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Мониторинг исполнения </a:t>
            </a:r>
            <a:r>
              <a:rPr lang="ru-RU" sz="1200" dirty="0" smtClean="0">
                <a:solidFill>
                  <a:schemeClr val="tx1"/>
                </a:solidFill>
              </a:rPr>
              <a:t>договора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3" name="Блок-схема: альтернативный процесс 182"/>
          <p:cNvSpPr/>
          <p:nvPr/>
        </p:nvSpPr>
        <p:spPr>
          <a:xfrm>
            <a:off x="7674180" y="1472861"/>
            <a:ext cx="4217388" cy="230627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Обозначения: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flipH="1">
            <a:off x="2606834" y="4498900"/>
            <a:ext cx="285066" cy="24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4370590" y="4508096"/>
            <a:ext cx="32983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73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7833" y="809433"/>
            <a:ext cx="10882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РАЗГРАНИЧЕНИЕ ОБЯЗАННОСТЕЙ МЕЖДУ УЧАСТНИКАМИ </a:t>
            </a:r>
            <a:endParaRPr lang="ru-RU" sz="2000" b="1" cap="all" dirty="0" smtClean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ПРИ ИНИЦИИРОВАНИИ </a:t>
            </a:r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И </a:t>
            </a:r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ВЕДЕНИИ </a:t>
            </a:r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ПРЕТЕНЗИОННОЙ РАБОТЫ</a:t>
            </a: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867833" y="1871331"/>
            <a:ext cx="10629900" cy="405029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7200" dirty="0" smtClean="0">
                <a:solidFill>
                  <a:srgbClr val="EAB200"/>
                </a:solidFill>
              </a:rPr>
              <a:t>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6400" dirty="0" smtClean="0"/>
          </a:p>
          <a:p>
            <a:pPr algn="just">
              <a:buFont typeface="Wingdings" panose="05000000000000000000" pitchFamily="2" charset="2"/>
              <a:buChar char="q"/>
            </a:pPr>
            <a:endParaRPr lang="ru-RU" sz="4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48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endParaRPr lang="ru-RU" dirty="0"/>
          </a:p>
        </p:txBody>
      </p:sp>
      <p:sp>
        <p:nvSpPr>
          <p:cNvPr id="10" name="Объект 6"/>
          <p:cNvSpPr txBox="1">
            <a:spLocks/>
          </p:cNvSpPr>
          <p:nvPr/>
        </p:nvSpPr>
        <p:spPr bwMode="auto">
          <a:xfrm>
            <a:off x="595423" y="1517319"/>
            <a:ext cx="11346098" cy="5340681"/>
          </a:xfrm>
          <a:prstGeom prst="rect">
            <a:avLst/>
          </a:prstGeom>
          <a:noFill/>
          <a:ln w="19050">
            <a:solidFill>
              <a:srgbClr val="BABAB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D208"/>
              </a:buClr>
              <a:buSzPct val="120000"/>
              <a:buFont typeface="Arial" charset="0"/>
              <a:buChar char="•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D208"/>
              </a:buClr>
              <a:buSzPct val="96000"/>
              <a:buFont typeface="Wingdings" pitchFamily="2" charset="2"/>
              <a:buChar char="§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None/>
              <a:tabLst/>
              <a:defRPr/>
            </a:pP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ОБЯЗАННОСТИ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КУРАТОРА ДОГОВОРА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7833" y="762371"/>
            <a:ext cx="1885315" cy="53051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/>
          </p:nvPr>
        </p:nvGraphicFramePr>
        <p:xfrm>
          <a:off x="752475" y="1842929"/>
          <a:ext cx="11189046" cy="468946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927343"/>
                <a:gridCol w="426170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ВИД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ОБЯЗАННОСТИ</a:t>
                      </a:r>
                      <a:endParaRPr lang="ru-RU" sz="14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СРОК ИСПОЛНЕНИЯ</a:t>
                      </a:r>
                      <a:endParaRPr lang="ru-RU" sz="1400" b="1" kern="1200" baseline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9552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Мониторинг надлежащего исполнения договорных обязательств Контрагентами и</a:t>
                      </a:r>
                      <a:r>
                        <a:rPr lang="ru-RU" sz="13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выявление фактов ненадлежащего исполнения договора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ПОСТОЯННО в течение исполнения договора.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49552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Ведение </a:t>
                      </a:r>
                      <a:r>
                        <a:rPr lang="ru-RU" sz="1300" kern="1200" dirty="0" err="1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предпретензионной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работы, включая фиксацию, сбор всех необходимых доказательств нарушения, направление рекламаций и </a:t>
                      </a:r>
                      <a:r>
                        <a:rPr lang="ru-RU" sz="1300" kern="1200" dirty="0" err="1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предпретензионных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требований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соответствии со сроками,  установленными в договоре.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51597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Уведомление Уполномоченного руководителя о факте неисполнения обязательств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течение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3-х рабочих дней с даты неисполнения Контрагентом </a:t>
                      </a:r>
                      <a:r>
                        <a:rPr lang="ru-RU" sz="1300" kern="1200" dirty="0" err="1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предпретензионных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требований.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49552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Предоставление в ЮС по запросу необходимых первичных и иных договорных документов в рамках претензионной работы.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течение 5-ти рабочих дней с даты получения запроса.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51178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Организация отправки претензии и информирование ЮС об отправке претензии с предоставлением копии подписанной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и зарегистрированной претензии.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течение 2-х рабочих дней  с даты получения подписанной претензии/с даты отправки претензии.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69683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Осуществление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к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онтроля за результатами рассмотрения претензии Контрагентом и и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нформирование ЮС о любых изменениях статуса по претензии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течение срока, установленного в претензии/договоре. Информирование – незамедлительно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68254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Размещение в ИС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«П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раво» информации и документов об удовлетворении претензии со стороны Контрагента (при наличии тех возможности). В случае отсутствия тех возможности – направление указанных информации и документов в ЮС.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течение 3-х рабочих дней с даты получения информации об удовлетворении требований со стороны Контрагента.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48629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Предоставление в ОЦО информации и документов по признанным и удовлетворенным со стороны Контрагента претензиям.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не позднее 5-го числа, следующего за отчетным месяцем.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32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3118" y="872363"/>
            <a:ext cx="11037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РАЗГРАНИЧЕНИЕ ОБЯЗАННОСТЕЙ МЕЖДУ УЧАСТНИКАМИ </a:t>
            </a:r>
            <a:endParaRPr lang="ru-RU" sz="2000" b="1" cap="all" dirty="0" smtClean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ПРИ ИНИЦИИРОВАНИИ И ВЕДЕНИИ ПРЕТЕНЗИОННОЙ РАБОТЫ</a:t>
            </a:r>
            <a:endParaRPr lang="ru-RU" sz="2000" b="1" cap="all" dirty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867833" y="1871331"/>
            <a:ext cx="10629900" cy="405029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7200" dirty="0" smtClean="0">
                <a:solidFill>
                  <a:srgbClr val="EAB200"/>
                </a:solidFill>
              </a:rPr>
              <a:t>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6400" dirty="0" smtClean="0"/>
          </a:p>
          <a:p>
            <a:pPr algn="just">
              <a:buFont typeface="Wingdings" panose="05000000000000000000" pitchFamily="2" charset="2"/>
              <a:buChar char="q"/>
            </a:pPr>
            <a:endParaRPr lang="ru-RU" sz="4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48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endParaRPr lang="ru-RU" dirty="0"/>
          </a:p>
        </p:txBody>
      </p:sp>
      <p:sp>
        <p:nvSpPr>
          <p:cNvPr id="10" name="Объект 6"/>
          <p:cNvSpPr txBox="1">
            <a:spLocks/>
          </p:cNvSpPr>
          <p:nvPr/>
        </p:nvSpPr>
        <p:spPr bwMode="auto">
          <a:xfrm>
            <a:off x="721386" y="1637190"/>
            <a:ext cx="11037027" cy="420210"/>
          </a:xfrm>
          <a:prstGeom prst="rect">
            <a:avLst/>
          </a:prstGeom>
          <a:noFill/>
          <a:ln w="19050">
            <a:solidFill>
              <a:srgbClr val="BABAB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2"/>
              </a:buBlip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D208"/>
              </a:buClr>
              <a:buSzPct val="120000"/>
              <a:buFont typeface="Arial" charset="0"/>
              <a:buChar char="•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D208"/>
              </a:buClr>
              <a:buSzPct val="96000"/>
              <a:buFont typeface="Wingdings" pitchFamily="2" charset="2"/>
              <a:buChar char="§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None/>
              <a:tabLst/>
              <a:defRPr/>
            </a:pPr>
            <a:r>
              <a:rPr lang="ru-RU" sz="1800" b="1" dirty="0" smtClean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ОБЯЗАННОСТИ УПОЛНОМОЧЕННОГО РУКОВОДИТЕЛЯ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67833" y="762371"/>
            <a:ext cx="1885315" cy="53051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237986"/>
              </p:ext>
            </p:extLst>
          </p:nvPr>
        </p:nvGraphicFramePr>
        <p:xfrm>
          <a:off x="721386" y="2114341"/>
          <a:ext cx="11037027" cy="4251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0899"/>
                <a:gridCol w="7946128"/>
              </a:tblGrid>
              <a:tr h="4228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ВИД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ОБЯЗАННОСТИ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СРОК ИСПОЛНЕНИЯ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627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Принятие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р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ешения о начале инициирования претензионной работы или отказе в инициировании претензионной работы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Срок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принятия решения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: в течение 3-х рабочих дней с даты получения от Куратора договора уведомления о факте неисполнения обязательств со стороны Контрагента.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Срок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уведомления ЮС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о принятом решении:  в течение 3-х рабочих дней в случае принятия решения об инициировании претензионной работы; в течение 2-х рабочих дней – в случае принятия решения об отказе в инициировании претензионной работы.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9897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Принятие решения об отложении начала претензионной работы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Срок принятия решения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: в любой момент на этапе ведения предпретензионной работы.</a:t>
                      </a: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Срок уведомления ЮС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 принятом решении: не установлен ЛНД. Исходя из сложившейся в Компании практики, такое уведомление должно быть направлено в разумный срок (рекомендация – в течение 2-х рабочих дней с даты принятия решения).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8741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Принятие решения о прекращении претензионной работы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Срок принятия решения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: в любой момент на этапе ведения претензионной работы (до даты подачи иска в суд).</a:t>
                      </a: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Срок уведомления ЮС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 принятом решении: незамедлительно с даты принятия решения.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  <a:tr h="7088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Организация проведения переговоров с контрагентом по претензионному делу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процессе ведения претензионной работы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43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7833" y="809433"/>
            <a:ext cx="10882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РАЗГРАНИЧЕНИЕ ОБЯЗАННОСТЕЙ МЕЖДУ УЧАСТНИКАМИ </a:t>
            </a:r>
            <a:endParaRPr lang="ru-RU" sz="2000" b="1" cap="all" dirty="0" smtClean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ПРИ ИНИЦИИРОВАНИИ </a:t>
            </a:r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И </a:t>
            </a:r>
            <a:r>
              <a:rPr lang="ru-RU" sz="2000" b="1" cap="all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ВЕДЕНИИ </a:t>
            </a:r>
            <a:r>
              <a:rPr lang="ru-RU" sz="2000" b="1" cap="all" dirty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ПРЕТЕНЗИОННОЙ РАБОТЫ</a:t>
            </a: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867833" y="1871331"/>
            <a:ext cx="10629900" cy="405029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7200" dirty="0" smtClean="0">
                <a:solidFill>
                  <a:srgbClr val="EAB200"/>
                </a:solidFill>
              </a:rPr>
              <a:t>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6400" dirty="0" smtClean="0"/>
          </a:p>
          <a:p>
            <a:pPr algn="just">
              <a:buFont typeface="Wingdings" panose="05000000000000000000" pitchFamily="2" charset="2"/>
              <a:buChar char="q"/>
            </a:pPr>
            <a:endParaRPr lang="ru-RU" sz="4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48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pPr>
              <a:buFont typeface="Wingdings" panose="05000000000000000000" pitchFamily="2" charset="2"/>
              <a:buChar char="q"/>
            </a:pPr>
            <a:endParaRPr lang="ru-RU" sz="5600" dirty="0" smtClean="0"/>
          </a:p>
          <a:p>
            <a:endParaRPr lang="ru-RU" dirty="0"/>
          </a:p>
        </p:txBody>
      </p:sp>
      <p:sp>
        <p:nvSpPr>
          <p:cNvPr id="10" name="Объект 6"/>
          <p:cNvSpPr txBox="1">
            <a:spLocks/>
          </p:cNvSpPr>
          <p:nvPr/>
        </p:nvSpPr>
        <p:spPr bwMode="auto">
          <a:xfrm>
            <a:off x="1023042" y="1635552"/>
            <a:ext cx="10727102" cy="364624"/>
          </a:xfrm>
          <a:prstGeom prst="rect">
            <a:avLst/>
          </a:prstGeom>
          <a:noFill/>
          <a:ln w="19050">
            <a:solidFill>
              <a:srgbClr val="BABAB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2"/>
              </a:buBlip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D208"/>
              </a:buClr>
              <a:buSzPct val="120000"/>
              <a:buFont typeface="Arial" charset="0"/>
              <a:buChar char="•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D208"/>
              </a:buClr>
              <a:buSzPct val="96000"/>
              <a:buFont typeface="Wingdings" pitchFamily="2" charset="2"/>
              <a:buChar char="§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200" b="0" kern="1200">
                <a:solidFill>
                  <a:srgbClr val="3D464A"/>
                </a:solidFill>
                <a:latin typeface="EuropeCondensedC" panose="00000506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sz="1800" b="1" dirty="0">
                <a:solidFill>
                  <a:srgbClr val="DEA9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ОБЯЗАННОСТИ ЮРИДИЧЕСКОЙ СЛУЖБЫ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None/>
              <a:tabLst/>
              <a:defRPr/>
            </a:pPr>
            <a:endParaRPr lang="ru-RU" sz="1400" b="1" dirty="0" smtClean="0">
              <a:solidFill>
                <a:schemeClr val="accent4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67833" y="762371"/>
            <a:ext cx="1885315" cy="53051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297215"/>
              </p:ext>
            </p:extLst>
          </p:nvPr>
        </p:nvGraphicFramePr>
        <p:xfrm>
          <a:off x="1023042" y="2118410"/>
          <a:ext cx="10727102" cy="392904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768408"/>
                <a:gridCol w="3958694"/>
              </a:tblGrid>
              <a:tr h="3726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ВИД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ОБЯЗАННОСТИ</a:t>
                      </a:r>
                      <a:endParaRPr lang="ru-RU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СРОК ИСПОЛНЕНИЯ</a:t>
                      </a:r>
                      <a:endParaRPr lang="ru-RU" sz="1400" b="1" kern="1200" baseline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149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Осуществляет правовую экспертизу, согласование/подготовку/направление Куратору проекта претензии или подготовку мотивированного заключения для принятия иных мер к урегулированию возникшей ситуации с Контрагентом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FFFB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течение 10-ти рабочих дней с даты получения от Куратора договора полного пакета документов по ситуации.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FFFBEF"/>
                    </a:solidFill>
                  </a:tcPr>
                </a:tc>
              </a:tr>
              <a:tr h="925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Подготовка и направление Куратору договора запроса о дополнительных документов/информации по ситуации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течение 10-ти рабочих дней с даты получения служебной записки об инициировании претензионной работы.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792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Организация внутренних совещаний с Куратором договором договора и иными СП по выработке стратегии ведения претензионной работы.</a:t>
                      </a:r>
                    </a:p>
                    <a:p>
                      <a:endParaRPr lang="ru-RU" sz="1300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FFFB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течение срока рассмотрения служебной записки об инициировании претензионной работы.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FFFBEF"/>
                    </a:solidFill>
                  </a:tcPr>
                </a:tc>
              </a:tr>
              <a:tr h="9361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Внесение в ИС «Право» информации по претензионному делу и ее актуализация.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в течение 3-х рабочих дней с даты получения на сопровождение претензионного дела или соответствующей информации по претензии от Куратора договора.</a:t>
                      </a:r>
                      <a:endParaRPr lang="ru-RU" sz="13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29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47266" y="970656"/>
            <a:ext cx="10642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ИНФОРМАЦИОННАЯ СИСТЕМА «ПРАВО»</a:t>
            </a:r>
            <a:endParaRPr lang="ru-RU" sz="1400" b="1" dirty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8711" y="883231"/>
            <a:ext cx="1885315" cy="53051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24850" y="3574776"/>
            <a:ext cx="10798645" cy="26876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91098"/>
              </p:ext>
            </p:extLst>
          </p:nvPr>
        </p:nvGraphicFramePr>
        <p:xfrm>
          <a:off x="1010576" y="1502230"/>
          <a:ext cx="10897305" cy="131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4637"/>
                <a:gridCol w="265755"/>
                <a:gridCol w="8536913"/>
              </a:tblGrid>
              <a:tr h="131561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ИНФОРМАЦИОННАЯ СИСТЕМА «ПРАВО»</a:t>
                      </a:r>
                    </a:p>
                    <a:p>
                      <a:pPr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(ИС «ПРАВО»)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–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корпоративная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информационная система,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 которой автоматизированы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процессы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правового сопровождения защиты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прав и законных интересов Компании, а также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взаимодействия СП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Компании и Обществ Группы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 Юридической службой,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позволяющая осуществлять учет и контроль за 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ведением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претензионных, судебных (включая </a:t>
                      </a:r>
                      <a:r>
                        <a:rPr lang="ru-RU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банкротные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) дел, исполнительным  производством, работой с актами органов государственной власти и др.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, а также используемая как хранилище данных по соответствующим направлениям деятельности.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24850" y="3017182"/>
            <a:ext cx="4617533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При инициировании </a:t>
            </a:r>
            <a:r>
              <a:rPr lang="ru-RU" sz="1300" b="1" dirty="0">
                <a:latin typeface="Segoe UI" panose="020B0502040204020203" pitchFamily="34" charset="0"/>
                <a:cs typeface="Segoe UI" panose="020B0502040204020203" pitchFamily="34" charset="0"/>
              </a:rPr>
              <a:t>претензионной работы куратор договора </a:t>
            </a:r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обязан:</a:t>
            </a:r>
          </a:p>
          <a:p>
            <a:pPr algn="just"/>
            <a:r>
              <a:rPr lang="ru-RU" sz="1300" b="1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создать карточку 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претензионного дела, заполнив соответствующий раздел ИС «Право»;</a:t>
            </a:r>
          </a:p>
          <a:p>
            <a:pPr algn="just"/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- вложить 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в нее </a:t>
            </a:r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проект претензии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а также </a:t>
            </a:r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пакет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документов (</a:t>
            </a:r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доказательства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), подтверждающие нарушение.</a:t>
            </a:r>
          </a:p>
          <a:p>
            <a:pPr algn="just">
              <a:spcBef>
                <a:spcPts val="600"/>
              </a:spcBef>
            </a:pP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1300" dirty="0">
                <a:latin typeface="Segoe UI" panose="020B0502040204020203" pitchFamily="34" charset="0"/>
                <a:cs typeface="Segoe UI" panose="020B0502040204020203" pitchFamily="34" charset="0"/>
              </a:rPr>
              <a:t>случае утверждения в 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Обществе группы </a:t>
            </a:r>
            <a:r>
              <a:rPr lang="ru-RU" sz="1300" dirty="0">
                <a:latin typeface="Segoe UI" panose="020B0502040204020203" pitchFamily="34" charset="0"/>
                <a:cs typeface="Segoe UI" panose="020B0502040204020203" pitchFamily="34" charset="0"/>
              </a:rPr>
              <a:t>стандартной формы 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претензии, направляемые контрагентам </a:t>
            </a:r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типовые </a:t>
            </a:r>
            <a:r>
              <a:rPr lang="ru-RU" sz="1300" b="1" dirty="0">
                <a:latin typeface="Segoe UI" panose="020B0502040204020203" pitchFamily="34" charset="0"/>
                <a:cs typeface="Segoe UI" panose="020B0502040204020203" pitchFamily="34" charset="0"/>
              </a:rPr>
              <a:t>претензии</a:t>
            </a:r>
            <a:r>
              <a:rPr lang="ru-RU" sz="13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также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3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подлежат регистрации в </a:t>
            </a:r>
            <a:r>
              <a:rPr lang="ru-RU" sz="1300" b="1" dirty="0">
                <a:latin typeface="Segoe UI" panose="020B0502040204020203" pitchFamily="34" charset="0"/>
                <a:cs typeface="Segoe UI" panose="020B0502040204020203" pitchFamily="34" charset="0"/>
              </a:rPr>
              <a:t>ИС «Право</a:t>
            </a:r>
            <a:r>
              <a:rPr lang="ru-RU" sz="1300" dirty="0">
                <a:latin typeface="Segoe UI" panose="020B0502040204020203" pitchFamily="34" charset="0"/>
                <a:cs typeface="Segoe UI" panose="020B0502040204020203" pitchFamily="34" charset="0"/>
              </a:rPr>
              <a:t>» 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куратором договора.</a:t>
            </a:r>
          </a:p>
          <a:p>
            <a:pPr algn="just">
              <a:spcBef>
                <a:spcPts val="1200"/>
              </a:spcBef>
            </a:pPr>
            <a:r>
              <a:rPr lang="ru-RU" sz="13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!!!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Отсутствие факта регистрации типовой претензии в </a:t>
            </a:r>
            <a:r>
              <a:rPr lang="ru-RU" sz="1300" dirty="0">
                <a:latin typeface="Segoe UI" panose="020B0502040204020203" pitchFamily="34" charset="0"/>
                <a:cs typeface="Segoe UI" panose="020B0502040204020203" pitchFamily="34" charset="0"/>
              </a:rPr>
              <a:t>ИС «Право» 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является </a:t>
            </a:r>
            <a:r>
              <a:rPr lang="ru-RU" sz="1300" dirty="0">
                <a:latin typeface="Segoe UI" panose="020B0502040204020203" pitchFamily="34" charset="0"/>
                <a:cs typeface="Segoe UI" panose="020B0502040204020203" pitchFamily="34" charset="0"/>
              </a:rPr>
              <a:t>прямым нарушением положений  Стандарта </a:t>
            </a:r>
            <a:r>
              <a:rPr lang="ru-RU" sz="13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о </a:t>
            </a:r>
            <a:r>
              <a:rPr lang="ru-RU" sz="1300" dirty="0">
                <a:latin typeface="Segoe UI" panose="020B0502040204020203" pitchFamily="34" charset="0"/>
                <a:cs typeface="Segoe UI" panose="020B0502040204020203" pitchFamily="34" charset="0"/>
              </a:rPr>
              <a:t>ПИР.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319" y="2975884"/>
            <a:ext cx="6064897" cy="3229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59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700" y="883231"/>
            <a:ext cx="10642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UI" panose="020B0502040204020203" pitchFamily="34" charset="0"/>
                <a:ea typeface="Segoe UI Emoji" panose="020B0502040204020203" pitchFamily="34" charset="0"/>
                <a:cs typeface="Segoe UI" panose="020B0502040204020203" pitchFamily="34" charset="0"/>
              </a:rPr>
              <a:t>ИНФОРМАЦИОННАЯ СИСТЕМА «ПРАВО»</a:t>
            </a:r>
            <a:endParaRPr lang="ru-RU" sz="1400" b="1" dirty="0">
              <a:latin typeface="Segoe UI" panose="020B0502040204020203" pitchFamily="34" charset="0"/>
              <a:ea typeface="Segoe UI Emoj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8711" y="883231"/>
            <a:ext cx="1885315" cy="53051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24850" y="3574776"/>
            <a:ext cx="10798645" cy="26876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1780" y="1548627"/>
            <a:ext cx="10664784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Мероприятия в части повышения эффективности контрольных функций кураторов договоров: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Своевременное внесение данных по выявлению нарушения прав Компании и инициированию ПИР (с учетом соблюдения действующих контрольных процедур/ внедрению дополнительных контрольных процедур);</a:t>
            </a:r>
          </a:p>
          <a:p>
            <a:pPr algn="just">
              <a:spcBef>
                <a:spcPts val="600"/>
              </a:spcBef>
            </a:pPr>
            <a:r>
              <a:rPr lang="ru-RU" sz="16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  <a:r>
              <a:rPr lang="en-US" sz="16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  <a:r>
              <a:rPr lang="ru-RU" sz="16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 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В соответствии со Стандартом Компании о ПИР 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информация по всем претензионным и судебным делам вне зависимости от суммы подлежит внесению в ИС «Право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».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Улучшение дисциплины заполнения и качества заполнения карточек претензионного дела в ИС «Право» (включая типовые претензии);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На данный момент в ИС «Право» в части 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ПИР реализован  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функционал, позволяющий  осуществлять сквозную </a:t>
            </a:r>
            <a:r>
              <a:rPr lang="ru-RU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прослеживаемость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спора 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(видеть «историю» спора): претензия -&gt; судебное дело -&gt; исполнительное 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производство (что делает своевременное заполнение карточек претензий еще более актуальным).</a:t>
            </a:r>
            <a:endParaRPr lang="ru-RU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sz="16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  <a:r>
              <a:rPr lang="en-US" sz="16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  <a:r>
              <a:rPr lang="ru-RU" sz="16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В случае представления в рамках поручения №П-701-ИС от 24.02.2023 предложений по автоматизации контроля исполнения договорных обязательств, в случае целесообразности Юридическая служба будет готова рассмотреть предложения о возможности соответствующих доработок в ИС «Право», что 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позволит обеспечить прозрачность работы, контроль сроков, документирование и хранение материалов в едином сетевом хранилище, а также формирование необходимой отчетности.</a:t>
            </a:r>
          </a:p>
        </p:txBody>
      </p:sp>
    </p:spTree>
    <p:extLst>
      <p:ext uri="{BB962C8B-B14F-4D97-AF65-F5344CB8AC3E}">
        <p14:creationId xmlns:p14="http://schemas.microsoft.com/office/powerpoint/2010/main" val="18177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sneft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14144</TotalTime>
  <Words>1543</Words>
  <Application>Microsoft Office PowerPoint</Application>
  <PresentationFormat>Произвольный</PresentationFormat>
  <Paragraphs>150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Rosneft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Leonov Evgeniy</dc:creator>
  <cp:lastModifiedBy>admin</cp:lastModifiedBy>
  <cp:revision>530</cp:revision>
  <cp:lastPrinted>2023-05-26T12:37:14Z</cp:lastPrinted>
  <dcterms:created xsi:type="dcterms:W3CDTF">2020-11-02T22:12:20Z</dcterms:created>
  <dcterms:modified xsi:type="dcterms:W3CDTF">2023-11-30T13:13:56Z</dcterms:modified>
</cp:coreProperties>
</file>